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3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80" r:id="rId7"/>
    <p:sldId id="281" r:id="rId8"/>
    <p:sldId id="268" r:id="rId9"/>
    <p:sldId id="269" r:id="rId10"/>
    <p:sldId id="275" r:id="rId11"/>
    <p:sldId id="278" r:id="rId12"/>
    <p:sldId id="279" r:id="rId13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2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1775" y="3042200"/>
            <a:ext cx="8412599" cy="12930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Interactive Notebooks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78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Ms.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Freeman's 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2538100" y="2635775"/>
            <a:ext cx="6056849" cy="27581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533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EVERY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533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DAY!!!!</a:t>
            </a:r>
          </a:p>
        </p:txBody>
      </p:sp>
      <p:sp>
        <p:nvSpPr>
          <p:cNvPr id="163" name="Shape 163"/>
          <p:cNvSpPr/>
          <p:nvPr/>
        </p:nvSpPr>
        <p:spPr>
          <a:xfrm rot="10800000" flipH="1">
            <a:off x="2343150" y="1225550"/>
            <a:ext cx="1270000" cy="1269974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9FC5E8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/>
          <p:nvPr/>
        </p:nvSpPr>
        <p:spPr>
          <a:xfrm>
            <a:off x="1733550" y="3359125"/>
            <a:ext cx="1397000" cy="1397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5615"/>
                </a:moveTo>
                <a:lnTo>
                  <a:pt x="10427" y="5615"/>
                </a:lnTo>
                <a:cubicBezTo>
                  <a:pt x="10427" y="5615"/>
                  <a:pt x="10412" y="481"/>
                  <a:pt x="10427" y="435"/>
                </a:cubicBezTo>
                <a:cubicBezTo>
                  <a:pt x="10427" y="-550"/>
                  <a:pt x="11410" y="445"/>
                  <a:pt x="11410" y="445"/>
                </a:cubicBezTo>
                <a:lnTo>
                  <a:pt x="21600" y="10795"/>
                </a:lnTo>
                <a:cubicBezTo>
                  <a:pt x="21600" y="10795"/>
                  <a:pt x="11413" y="21119"/>
                  <a:pt x="11413" y="21141"/>
                </a:cubicBezTo>
                <a:cubicBezTo>
                  <a:pt x="10263" y="22165"/>
                  <a:pt x="10427" y="21155"/>
                  <a:pt x="10427" y="21155"/>
                </a:cubicBezTo>
                <a:lnTo>
                  <a:pt x="10427" y="15976"/>
                </a:lnTo>
                <a:lnTo>
                  <a:pt x="0" y="15976"/>
                </a:lnTo>
                <a:lnTo>
                  <a:pt x="0" y="5615"/>
                </a:lnTo>
                <a:close/>
              </a:path>
            </a:pathLst>
          </a:custGeom>
          <a:solidFill>
            <a:srgbClr val="FFFF00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/>
          <p:nvPr/>
        </p:nvSpPr>
        <p:spPr>
          <a:xfrm rot="10800000">
            <a:off x="7524749" y="1428750"/>
            <a:ext cx="1270000" cy="1269974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00FF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6" name="Shape 166"/>
          <p:cNvSpPr/>
          <p:nvPr/>
        </p:nvSpPr>
        <p:spPr>
          <a:xfrm rot="10800000" flipH="1">
            <a:off x="4883150" y="920724"/>
            <a:ext cx="1397000" cy="1397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5615" y="21600"/>
                </a:moveTo>
                <a:lnTo>
                  <a:pt x="5615" y="11173"/>
                </a:lnTo>
                <a:cubicBezTo>
                  <a:pt x="5615" y="11173"/>
                  <a:pt x="481" y="11188"/>
                  <a:pt x="435" y="11173"/>
                </a:cubicBezTo>
                <a:cubicBezTo>
                  <a:pt x="-550" y="11173"/>
                  <a:pt x="445" y="10190"/>
                  <a:pt x="445" y="10190"/>
                </a:cubicBezTo>
                <a:lnTo>
                  <a:pt x="10795" y="0"/>
                </a:lnTo>
                <a:cubicBezTo>
                  <a:pt x="10795" y="0"/>
                  <a:pt x="21119" y="10187"/>
                  <a:pt x="21141" y="10187"/>
                </a:cubicBezTo>
                <a:cubicBezTo>
                  <a:pt x="22165" y="11337"/>
                  <a:pt x="21155" y="11173"/>
                  <a:pt x="21155" y="11173"/>
                </a:cubicBezTo>
                <a:lnTo>
                  <a:pt x="15976" y="11173"/>
                </a:lnTo>
                <a:lnTo>
                  <a:pt x="15976" y="21600"/>
                </a:lnTo>
                <a:lnTo>
                  <a:pt x="5615" y="21600"/>
                </a:lnTo>
                <a:close/>
              </a:path>
            </a:pathLst>
          </a:custGeom>
          <a:solidFill>
            <a:srgbClr val="FF0000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/>
          <p:nvPr/>
        </p:nvSpPr>
        <p:spPr>
          <a:xfrm flipH="1">
            <a:off x="7829549" y="3257550"/>
            <a:ext cx="1397000" cy="1397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5615"/>
                </a:moveTo>
                <a:lnTo>
                  <a:pt x="10427" y="5615"/>
                </a:lnTo>
                <a:cubicBezTo>
                  <a:pt x="10427" y="5615"/>
                  <a:pt x="10412" y="481"/>
                  <a:pt x="10427" y="435"/>
                </a:cubicBezTo>
                <a:cubicBezTo>
                  <a:pt x="10427" y="-550"/>
                  <a:pt x="11410" y="445"/>
                  <a:pt x="11410" y="445"/>
                </a:cubicBezTo>
                <a:lnTo>
                  <a:pt x="21600" y="10795"/>
                </a:lnTo>
                <a:cubicBezTo>
                  <a:pt x="21600" y="10795"/>
                  <a:pt x="11413" y="21119"/>
                  <a:pt x="11413" y="21141"/>
                </a:cubicBezTo>
                <a:cubicBezTo>
                  <a:pt x="10263" y="22165"/>
                  <a:pt x="10427" y="21155"/>
                  <a:pt x="10427" y="21155"/>
                </a:cubicBezTo>
                <a:lnTo>
                  <a:pt x="10427" y="15976"/>
                </a:lnTo>
                <a:lnTo>
                  <a:pt x="0" y="15976"/>
                </a:lnTo>
                <a:lnTo>
                  <a:pt x="0" y="5615"/>
                </a:lnTo>
                <a:close/>
              </a:path>
            </a:pathLst>
          </a:custGeom>
          <a:solidFill>
            <a:srgbClr val="9900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/>
          <p:nvPr/>
        </p:nvSpPr>
        <p:spPr>
          <a:xfrm>
            <a:off x="2444750" y="5492750"/>
            <a:ext cx="1270000" cy="1269974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00FF00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/>
          <p:nvPr/>
        </p:nvSpPr>
        <p:spPr>
          <a:xfrm>
            <a:off x="4883150" y="5492750"/>
            <a:ext cx="1397000" cy="1397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5615" y="21600"/>
                </a:moveTo>
                <a:lnTo>
                  <a:pt x="5615" y="11173"/>
                </a:lnTo>
                <a:cubicBezTo>
                  <a:pt x="5615" y="11173"/>
                  <a:pt x="481" y="11188"/>
                  <a:pt x="435" y="11173"/>
                </a:cubicBezTo>
                <a:cubicBezTo>
                  <a:pt x="-550" y="11173"/>
                  <a:pt x="445" y="10190"/>
                  <a:pt x="445" y="10190"/>
                </a:cubicBezTo>
                <a:lnTo>
                  <a:pt x="10795" y="0"/>
                </a:lnTo>
                <a:cubicBezTo>
                  <a:pt x="10795" y="0"/>
                  <a:pt x="21119" y="10187"/>
                  <a:pt x="21141" y="10187"/>
                </a:cubicBezTo>
                <a:cubicBezTo>
                  <a:pt x="22165" y="11337"/>
                  <a:pt x="21155" y="11173"/>
                  <a:pt x="21155" y="11173"/>
                </a:cubicBezTo>
                <a:lnTo>
                  <a:pt x="15976" y="11173"/>
                </a:lnTo>
                <a:lnTo>
                  <a:pt x="15976" y="21600"/>
                </a:lnTo>
                <a:lnTo>
                  <a:pt x="5615" y="21600"/>
                </a:lnTo>
                <a:close/>
              </a:path>
            </a:pathLst>
          </a:custGeom>
          <a:solidFill>
            <a:srgbClr val="FF00FF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/>
          <p:nvPr/>
        </p:nvSpPr>
        <p:spPr>
          <a:xfrm flipH="1">
            <a:off x="7321549" y="5289525"/>
            <a:ext cx="1270000" cy="1269974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3287"/>
                </a:moveTo>
                <a:lnTo>
                  <a:pt x="8352" y="4934"/>
                </a:lnTo>
                <a:cubicBezTo>
                  <a:pt x="8352" y="4934"/>
                  <a:pt x="4221" y="828"/>
                  <a:pt x="4196" y="779"/>
                </a:cubicBezTo>
                <a:cubicBezTo>
                  <a:pt x="3405" y="-10"/>
                  <a:pt x="4992" y="0"/>
                  <a:pt x="4992" y="0"/>
                </a:cubicBezTo>
                <a:lnTo>
                  <a:pt x="21460" y="141"/>
                </a:lnTo>
                <a:cubicBezTo>
                  <a:pt x="21460" y="141"/>
                  <a:pt x="21582" y="16584"/>
                  <a:pt x="21600" y="16601"/>
                </a:cubicBezTo>
                <a:cubicBezTo>
                  <a:pt x="21501" y="18344"/>
                  <a:pt x="20821" y="17402"/>
                  <a:pt x="20821" y="17402"/>
                </a:cubicBezTo>
                <a:lnTo>
                  <a:pt x="16665" y="13247"/>
                </a:lnTo>
                <a:lnTo>
                  <a:pt x="8312" y="21600"/>
                </a:lnTo>
                <a:lnTo>
                  <a:pt x="0" y="13287"/>
                </a:lnTo>
                <a:close/>
              </a:path>
            </a:pathLst>
          </a:custGeom>
          <a:solidFill>
            <a:srgbClr val="FF9900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912700" y="289250"/>
            <a:ext cx="9008075" cy="1002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Happens If I Am Absent?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913425" y="1810575"/>
            <a:ext cx="4792799" cy="55017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See a trusted friend to copy notes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Check Ms.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Freeman’s copy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iBook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see what yours should look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like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endParaRPr lang="en-US" dirty="0" smtClean="0"/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any interactive tools you need from the bottom drawer of the rainbow cart</a:t>
            </a: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Shape 1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6000" y="2539975"/>
            <a:ext cx="3411324" cy="237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912700" y="289250"/>
            <a:ext cx="9008075" cy="1002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4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If I Lose My Interactive Notebook?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912700" y="1807450"/>
            <a:ext cx="9008075" cy="5584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Tell me </a:t>
            </a:r>
            <a:r>
              <a:rPr lang="en-US" sz="2666" u="sng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as soon as possible</a:t>
            </a:r>
            <a:r>
              <a:rPr lang="en-US" sz="2666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quit working on assignments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Come to school early or </a:t>
            </a:r>
            <a:r>
              <a:rPr lang="en-US" dirty="0" smtClean="0"/>
              <a:t>s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tay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school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help rebuilding your notebook  </a:t>
            </a:r>
            <a:endParaRPr lang="en-US" sz="266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endParaRPr lang="en-US" dirty="0" smtClean="0"/>
          </a:p>
          <a:p>
            <a:pPr marL="381000" indent="-220133">
              <a:buClr>
                <a:srgbClr val="000000"/>
              </a:buClr>
              <a:buFont typeface="Arial"/>
              <a:buChar char="●"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interactive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tools </a:t>
            </a:r>
            <a:r>
              <a:rPr lang="en-US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bottom drawer of the rainbow cart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</a:pP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6" name="Shape 1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89800" y="990600"/>
            <a:ext cx="2243600" cy="240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912700" y="289250"/>
            <a:ext cx="9008075" cy="1002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7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an Interactive Notebook </a:t>
            </a:r>
            <a:r>
              <a:rPr lang="en-US" sz="3733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(iBook)? </a:t>
            </a:r>
            <a:endParaRPr lang="en-US" sz="3733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913425" y="1810575"/>
            <a:ext cx="4792799" cy="55017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An Interactive Notebook: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like a personalized textbook that </a:t>
            </a:r>
            <a:r>
              <a:rPr lang="en-US" sz="26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helps you keep your notes organized and easy to use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 portfolio to showcase what you've learned in math class</a:t>
            </a:r>
          </a:p>
        </p:txBody>
      </p:sp>
      <p:pic>
        <p:nvPicPr>
          <p:cNvPr id="27" name="Shape 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4400" y="2235200"/>
            <a:ext cx="2959100" cy="444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12700" y="289250"/>
            <a:ext cx="9008075" cy="1002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What's the Point?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13425" y="1810575"/>
            <a:ext cx="4792799" cy="55017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help you learn and remember important math concepts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 you to show what you've learned using the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RIGHT side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the notebook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react, reflect, organize, 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2666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interpret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the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LEFT side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the notebook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0800" y="2438400"/>
            <a:ext cx="3285274" cy="32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912700" y="289250"/>
            <a:ext cx="9008075" cy="1002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an </a:t>
            </a:r>
            <a:r>
              <a:rPr lang="en-US" sz="42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iBook </a:t>
            </a:r>
            <a:r>
              <a:rPr lang="en-US" sz="42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Work?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913425" y="1810575"/>
            <a:ext cx="4792799" cy="55017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iBook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set up with a left-side/right side orientation.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indent="-220133">
              <a:buClr>
                <a:srgbClr val="000000"/>
              </a:buClr>
              <a:buFont typeface="Arial"/>
              <a:buChar char="●"/>
            </a:pPr>
            <a:r>
              <a:rPr lang="en-US" dirty="0" smtClean="0"/>
              <a:t>The left side is for </a:t>
            </a:r>
            <a:r>
              <a:rPr lang="en-US" b="1" dirty="0" smtClean="0"/>
              <a:t>input</a:t>
            </a:r>
            <a:r>
              <a:rPr lang="en-US" dirty="0" smtClean="0"/>
              <a:t>, or information that is given to you by Ms. Freeman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endParaRPr lang="en-US" sz="266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220133">
              <a:buClr>
                <a:srgbClr val="000000"/>
              </a:buClr>
              <a:buFont typeface="Arial"/>
              <a:buChar char="●"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right side is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n-US" b="1" dirty="0" smtClean="0"/>
              <a:t> output</a:t>
            </a:r>
            <a:r>
              <a:rPr lang="en-US" dirty="0" smtClean="0"/>
              <a:t>, this is where you process what you have learned. </a:t>
            </a: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2800" y="2946400"/>
            <a:ext cx="4005774" cy="1869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914400" y="274275"/>
            <a:ext cx="8991125" cy="10301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Left-Side/Right-Side Setup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914150" y="1187900"/>
            <a:ext cx="4181700" cy="6197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Left Side </a:t>
            </a:r>
            <a:r>
              <a:rPr lang="en-US" sz="2666" dirty="0" smtClean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dirty="0" smtClean="0">
                <a:solidFill>
                  <a:srgbClr val="FF00FF"/>
                </a:solidFill>
              </a:rPr>
              <a:t>In</a:t>
            </a:r>
            <a:r>
              <a:rPr lang="en-US" sz="2666" dirty="0" smtClean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put</a:t>
            </a:r>
            <a:r>
              <a:rPr lang="en-US" sz="2666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endParaRPr sz="1333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endParaRPr sz="1333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  <a:buFont typeface="Arial"/>
              <a:buChar char="●"/>
            </a:pPr>
            <a:r>
              <a:rPr lang="en-US" sz="18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Goal: 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	     this will be the actual language      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 of </a:t>
            </a:r>
            <a:r>
              <a:rPr lang="en-US" sz="1866" dirty="0" smtClean="0"/>
              <a:t>the </a:t>
            </a:r>
            <a:r>
              <a:rPr lang="en-US" sz="1866" dirty="0" smtClean="0"/>
              <a:t>Standard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endParaRPr lang="en-US" sz="18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  <a:buFont typeface="Arial"/>
              <a:buChar char="●"/>
            </a:pPr>
            <a:r>
              <a:rPr lang="en-US" sz="18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Interactive tool for the concept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this can include definitions,    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  </a:t>
            </a:r>
            <a:r>
              <a:rPr lang="en-US" sz="18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 tools and examples</a:t>
            </a:r>
            <a:endParaRPr lang="en-US" sz="18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5577575" y="1187900"/>
            <a:ext cx="4181700" cy="60747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Right Side </a:t>
            </a:r>
            <a:r>
              <a:rPr lang="en-US" sz="2666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Out</a:t>
            </a:r>
            <a:r>
              <a:rPr lang="en-US" sz="2666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put)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endParaRPr lang="en-US" sz="1866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endParaRPr sz="9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  <a:buFont typeface="Arial"/>
              <a:buChar char="●"/>
            </a:pPr>
            <a:r>
              <a:rPr lang="en-US" sz="18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18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Goal: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 this is the goal in your own      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 words</a:t>
            </a:r>
            <a:endParaRPr lang="en-US" sz="18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  <a:buFont typeface="Arial"/>
              <a:buChar char="●"/>
            </a:pPr>
            <a:r>
              <a:rPr lang="en-US" sz="18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 Know: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1-2 sentences on what you know 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already</a:t>
            </a:r>
            <a:endParaRPr lang="en-US" sz="18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endParaRPr sz="18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  <a:buFont typeface="Arial"/>
              <a:buChar char="●"/>
            </a:pPr>
            <a:r>
              <a:rPr lang="en-US" sz="18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 Learned: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1-2 sentences explaining any 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new information learned</a:t>
            </a:r>
            <a:endParaRPr lang="en-US" sz="18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  <a:buFont typeface="Arial"/>
              <a:buChar char="●"/>
            </a:pPr>
            <a:r>
              <a:rPr lang="en-US" sz="18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Proof: 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	   sample problem; explain with     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pictures and words, too!</a:t>
            </a:r>
            <a:endParaRPr lang="en-US" sz="18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endParaRPr sz="18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  <a:buFont typeface="Arial"/>
              <a:buChar char="●"/>
            </a:pPr>
            <a:r>
              <a:rPr lang="en-US" sz="18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Reflection:</a:t>
            </a:r>
            <a:r>
              <a:rPr lang="en-US" sz="18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en-US" sz="186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reflect any way you choose – for </a:t>
            </a:r>
          </a:p>
          <a:p>
            <a:pPr marL="381000" marR="0" lvl="0" indent="-1693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245"/>
            </a:pPr>
            <a:r>
              <a:rPr lang="en-US" sz="1866" dirty="0" smtClean="0"/>
              <a:t>      example….</a:t>
            </a:r>
            <a:endParaRPr lang="en-US" sz="18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912700" y="289250"/>
            <a:ext cx="9008075" cy="1002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Reflection options:</a:t>
            </a:r>
            <a:endParaRPr lang="en-US" sz="42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727200" y="1143000"/>
            <a:ext cx="4792799" cy="55017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poem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 paragraph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 rap/song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crosswords - vocabulary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 picture of math in action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ideas about activity/lesson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    How can it be improved?</a:t>
            </a:r>
            <a:endParaRPr lang="en-US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 anything creative that you can think of…. as long as it is a reflection of the days work.</a:t>
            </a: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6" descr="think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6000" y="838200"/>
            <a:ext cx="2390775" cy="1905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912700" y="289250"/>
            <a:ext cx="9008075" cy="1002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Traffic Light Comprehension Dot</a:t>
            </a:r>
            <a:endParaRPr lang="en-US" sz="42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89000" y="1143000"/>
            <a:ext cx="4792799" cy="5501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you have finished with the reflection, place a comprehension dot next to the page number.</a:t>
            </a: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indent="-220133">
              <a:buClr>
                <a:srgbClr val="000000"/>
              </a:buClr>
              <a:buFont typeface="Arial"/>
              <a:buChar char="●"/>
            </a:pPr>
            <a:r>
              <a:rPr lang="en-US" b="1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: Go! Ready to move on.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endParaRPr lang="en-US" sz="266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220133">
              <a:buClr>
                <a:srgbClr val="000000"/>
              </a:buClr>
              <a:buFont typeface="Arial"/>
              <a:buChar char="●"/>
            </a:pPr>
            <a:r>
              <a:rPr lang="en-US" sz="2666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YELLOW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Slow down! Need to review.</a:t>
            </a:r>
          </a:p>
          <a:p>
            <a:pPr marL="381000" lvl="0" indent="-220133">
              <a:buClr>
                <a:srgbClr val="000000"/>
              </a:buClr>
              <a:buFont typeface="Arial"/>
              <a:buChar char="●"/>
            </a:pPr>
            <a:endParaRPr lang="en-US" dirty="0" smtClean="0"/>
          </a:p>
          <a:p>
            <a:pPr marL="381000" lvl="0" indent="-220133">
              <a:buClr>
                <a:srgbClr val="000000"/>
              </a:buClr>
              <a:buFont typeface="Arial"/>
              <a:buChar char="●"/>
            </a:pPr>
            <a:r>
              <a:rPr lang="en-US" sz="2666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Stop! </a:t>
            </a: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pic>
        <p:nvPicPr>
          <p:cNvPr id="5" name="Picture 4" descr="traffic ligh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2600" y="1905000"/>
            <a:ext cx="2427270" cy="3429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2700" y="289250"/>
            <a:ext cx="9008075" cy="1002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 I Need to Get Started?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65200" y="1295400"/>
            <a:ext cx="4792799" cy="55521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make your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iBook,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you'll need the following materials: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dirty="0" smtClean="0"/>
              <a:t> composition book</a:t>
            </a: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colored pencils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scissors </a:t>
            </a:r>
            <a:endParaRPr lang="en-US" sz="266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endParaRPr lang="en-US" dirty="0" smtClean="0"/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highlighter</a:t>
            </a: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201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tape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61400" y="2286000"/>
            <a:ext cx="8382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65800" y="5029200"/>
            <a:ext cx="1389774" cy="104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18000" y="3657600"/>
            <a:ext cx="1625600" cy="162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omp book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9200" y="2209800"/>
            <a:ext cx="1733550" cy="2295525"/>
          </a:xfrm>
          <a:prstGeom prst="rect">
            <a:avLst/>
          </a:prstGeom>
        </p:spPr>
      </p:pic>
      <p:pic>
        <p:nvPicPr>
          <p:cNvPr id="10" name="Picture 9" descr="highlighter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7000" y="4648200"/>
            <a:ext cx="1681163" cy="16811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46200" y="6400800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Hint: Use a plastic cup to hold your materials in your study space at home. </a:t>
            </a:r>
          </a:p>
          <a:p>
            <a:r>
              <a:rPr lang="en-US" dirty="0" smtClean="0"/>
              <a:t>For class work, the materials are provided through community supplies, so there is no reason to travel with them in your backpack. 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912700" y="289250"/>
            <a:ext cx="9008075" cy="1002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Will I Be Graded?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913900" y="1289300"/>
            <a:ext cx="8441275" cy="6034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You are responsible for: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making sure your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iBook </a:t>
            </a:r>
            <a:r>
              <a:rPr lang="en-US" sz="24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 all items (even when you are absent)</a:t>
            </a:r>
          </a:p>
          <a:p>
            <a:pPr marL="762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assignments</a:t>
            </a:r>
          </a:p>
          <a:p>
            <a:pPr marL="762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work</a:t>
            </a:r>
          </a:p>
          <a:p>
            <a:pPr marL="762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  <a:p>
            <a:pPr marL="762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etc.</a:t>
            </a:r>
          </a:p>
          <a:p>
            <a:pPr marL="3810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keeping Table of Contents up to date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dating and numbering all pages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keeping notebook </a:t>
            </a:r>
            <a:r>
              <a:rPr lang="en-US" sz="24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neat and organized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take the iBook home, but it </a:t>
            </a:r>
            <a:r>
              <a:rPr lang="en-US" sz="2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brought 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class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EVERY 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264</Words>
  <Application>Microsoft Office PowerPoint</Application>
  <PresentationFormat>Custom</PresentationFormat>
  <Paragraphs>120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Theme</vt:lpstr>
      <vt:lpstr>Interactive Notebooks</vt:lpstr>
      <vt:lpstr>What is an Interactive Notebook (iBook)? </vt:lpstr>
      <vt:lpstr>What's the Point?</vt:lpstr>
      <vt:lpstr>How Does an iBook Work?</vt:lpstr>
      <vt:lpstr>Left-Side/Right-Side Setup</vt:lpstr>
      <vt:lpstr>Reflection options:</vt:lpstr>
      <vt:lpstr>Traffic Light Comprehension Dot</vt:lpstr>
      <vt:lpstr>What Do I Need to Get Started?</vt:lpstr>
      <vt:lpstr>How Will I Be Graded?</vt:lpstr>
      <vt:lpstr>Slide 9</vt:lpstr>
      <vt:lpstr>What Happens If I Am Absent?</vt:lpstr>
      <vt:lpstr>What If I Lose My Interactive Notebook?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Notebooks</dc:title>
  <dc:creator>Chanda</dc:creator>
  <cp:lastModifiedBy>Owner</cp:lastModifiedBy>
  <cp:revision>11</cp:revision>
  <dcterms:modified xsi:type="dcterms:W3CDTF">2016-08-17T02:08:43Z</dcterms:modified>
</cp:coreProperties>
</file>